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6" r:id="rId2"/>
    <p:sldId id="2540" r:id="rId3"/>
    <p:sldId id="2606" r:id="rId4"/>
    <p:sldId id="2598" r:id="rId5"/>
    <p:sldId id="2565" r:id="rId6"/>
    <p:sldId id="2600" r:id="rId7"/>
    <p:sldId id="2605" r:id="rId8"/>
    <p:sldId id="2567" r:id="rId9"/>
    <p:sldId id="2602" r:id="rId10"/>
    <p:sldId id="2560" r:id="rId11"/>
    <p:sldId id="2604" r:id="rId12"/>
    <p:sldId id="2607" r:id="rId13"/>
    <p:sldId id="2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5280" autoAdjust="0"/>
  </p:normalViewPr>
  <p:slideViewPr>
    <p:cSldViewPr snapToGrid="0" snapToObjects="1" showGuides="1">
      <p:cViewPr varScale="1">
        <p:scale>
          <a:sx n="159" d="100"/>
          <a:sy n="159" d="100"/>
        </p:scale>
        <p:origin x="228" y="1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using a cell phone&#10;&#10;Description automatically generated with medium confidence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3" b="13936"/>
          <a:stretch/>
        </p:blipFill>
        <p:spPr>
          <a:xfrm>
            <a:off x="20" y="4288"/>
            <a:ext cx="12191980" cy="461851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DELIVERING PROMISES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6125744"/>
            <a:ext cx="9575800" cy="33854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HOW TO SOLVE THE RETURNS CHALLENGE IN LOGISTICS?</a:t>
            </a:r>
          </a:p>
        </p:txBody>
      </p:sp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Experience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makes people buy…and keep?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Personalisation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Personalised</a:t>
            </a:r>
            <a:r>
              <a:rPr lang="en-US" dirty="0"/>
              <a:t> shopping experiences lead to greater customer satisfaction</a:t>
            </a:r>
          </a:p>
          <a:p>
            <a:pPr lvl="1"/>
            <a:r>
              <a:rPr lang="en-US" dirty="0"/>
              <a:t>Data collection</a:t>
            </a:r>
          </a:p>
          <a:p>
            <a:pPr lvl="1"/>
            <a:r>
              <a:rPr lang="en-US" dirty="0"/>
              <a:t>Recently viewed items</a:t>
            </a:r>
          </a:p>
          <a:p>
            <a:pPr lvl="1"/>
            <a:r>
              <a:rPr lang="en-US" dirty="0"/>
              <a:t>Returning customer discount</a:t>
            </a:r>
          </a:p>
          <a:p>
            <a:r>
              <a:rPr lang="en-US" b="1" dirty="0"/>
              <a:t>Augmented reality</a:t>
            </a:r>
            <a:r>
              <a:rPr lang="en-US" dirty="0"/>
              <a:t>: Creating an in-store experience at home</a:t>
            </a:r>
          </a:p>
          <a:p>
            <a:pPr lvl="1"/>
            <a:r>
              <a:rPr lang="en-US" dirty="0"/>
              <a:t>Virtual dressing rooms</a:t>
            </a:r>
          </a:p>
          <a:p>
            <a:pPr lvl="1"/>
            <a:r>
              <a:rPr lang="en-US" dirty="0"/>
              <a:t>360◦ models</a:t>
            </a:r>
          </a:p>
          <a:p>
            <a:r>
              <a:rPr lang="en-US" b="1" dirty="0"/>
              <a:t>Customer service</a:t>
            </a:r>
          </a:p>
          <a:p>
            <a:pPr lvl="1"/>
            <a:r>
              <a:rPr lang="en-US" dirty="0"/>
              <a:t>Live chat</a:t>
            </a:r>
          </a:p>
          <a:p>
            <a:pPr lvl="1"/>
            <a:r>
              <a:rPr lang="en-US" dirty="0"/>
              <a:t>Chatbots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8" name="Picture Placeholder 15" title="Decorative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7D087C-45F4-4E31-A3BE-C7E86FA45A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Placeholder 6" title="Decorative">
            <a:extLst>
              <a:ext uri="{FF2B5EF4-FFF2-40B4-BE49-F238E27FC236}">
                <a16:creationId xmlns:a16="http://schemas.microsoft.com/office/drawing/2014/main" id="{D82EA476-7DAF-4C8B-AA97-98954D24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6" t="63" r="12298" b="-63"/>
          <a:stretch/>
        </p:blipFill>
        <p:spPr>
          <a:xfrm flipH="1">
            <a:off x="0" y="0"/>
            <a:ext cx="3708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8" y="3727361"/>
            <a:ext cx="2968830" cy="1025525"/>
          </a:xfrm>
        </p:spPr>
        <p:txBody>
          <a:bodyPr/>
          <a:lstStyle/>
          <a:p>
            <a:r>
              <a:rPr lang="en-US" dirty="0"/>
              <a:t>Your Task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5313" y="879710"/>
            <a:ext cx="4294206" cy="5622030"/>
          </a:xfrm>
        </p:spPr>
        <p:txBody>
          <a:bodyPr/>
          <a:lstStyle/>
          <a:p>
            <a:r>
              <a:rPr lang="en-US" sz="2400" b="1" dirty="0"/>
              <a:t>How could the following people work better together to solve the returns challenge for clothes?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Manufacturers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Logistics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Retailers (shops)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Customers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There is no right or wrong choice or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dirty="0"/>
              <a:t>Be prepared to share </a:t>
            </a:r>
            <a:r>
              <a:rPr lang="en-US" sz="1800" b="1"/>
              <a:t>your answers</a:t>
            </a:r>
            <a:endParaRPr lang="en-US" b="1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/>
        </p:blipFill>
        <p:spPr>
          <a:xfrm>
            <a:off x="8695830" y="812800"/>
            <a:ext cx="3489970" cy="5232400"/>
          </a:xfrm>
        </p:spPr>
      </p:pic>
    </p:spTree>
    <p:extLst>
      <p:ext uri="{BB962C8B-B14F-4D97-AF65-F5344CB8AC3E}">
        <p14:creationId xmlns:p14="http://schemas.microsoft.com/office/powerpoint/2010/main" val="162620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CC9159F2-73C7-4461-824D-D8F19F480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4046" r="24046"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3D73E-92C8-4CA7-A288-9A1992470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do people return clothes?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we make clothes that people don’t want to return?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95F571-25EA-4637-BD56-E751A57EE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we make returns less appealing to customers?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could we do to make returns more environmentally friendly?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44E0189-DC1B-4FB1-8781-16AB12A11B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we make returns less appealing to customers?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we help customers make choices that they won’t want to return?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E27F1EE-1034-48E2-8342-B2F7444989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we educate people about why returns are not good for the environment?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we ask people to change their behaviours?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7C51C2F-75C6-4812-9E46-B33F21A64F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could people in these areas work together to reduce returns?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Could we have a campaign ? What messages would you recommend?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321D2FF-37B6-40BD-A5FB-4EFEC27CA2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84074" y="879710"/>
            <a:ext cx="741082" cy="755650"/>
          </a:xfrm>
        </p:spPr>
        <p:txBody>
          <a:bodyPr/>
          <a:lstStyle/>
          <a:p>
            <a:pPr algn="ctr"/>
            <a:r>
              <a:rPr lang="en-GB" dirty="0"/>
              <a:t>M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ABE5E5E-4567-45CB-A538-F3E52426E3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4074" y="1956155"/>
            <a:ext cx="741082" cy="755650"/>
          </a:xfrm>
        </p:spPr>
        <p:txBody>
          <a:bodyPr/>
          <a:lstStyle/>
          <a:p>
            <a:pPr algn="ctr"/>
            <a:r>
              <a:rPr lang="en-GB" dirty="0"/>
              <a:t>L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9B7ED22-EE5E-442A-800E-B33FCD4C1F1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84074" y="3032600"/>
            <a:ext cx="741082" cy="755650"/>
          </a:xfrm>
        </p:spPr>
        <p:txBody>
          <a:bodyPr/>
          <a:lstStyle/>
          <a:p>
            <a:pPr algn="ctr"/>
            <a:r>
              <a:rPr lang="en-GB" dirty="0"/>
              <a:t>R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1831382-0031-4E9D-912E-63E0C4C6A0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84074" y="4109045"/>
            <a:ext cx="741082" cy="755650"/>
          </a:xfrm>
        </p:spPr>
        <p:txBody>
          <a:bodyPr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1DF14C7-B97E-4AFC-8BD4-79E18E35B4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4074" y="5185490"/>
            <a:ext cx="741082" cy="755650"/>
          </a:xfrm>
        </p:spPr>
        <p:txBody>
          <a:bodyPr/>
          <a:lstStyle/>
          <a:p>
            <a:pPr algn="ctr"/>
            <a:r>
              <a:rPr lang="en-GB" sz="2000" dirty="0"/>
              <a:t>Other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7623313-AD36-4D1C-8533-96A122447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45" y="366947"/>
            <a:ext cx="4264308" cy="1025525"/>
          </a:xfrm>
        </p:spPr>
        <p:txBody>
          <a:bodyPr/>
          <a:lstStyle/>
          <a:p>
            <a:r>
              <a:rPr lang="en-GB" dirty="0"/>
              <a:t>Points to consider</a:t>
            </a:r>
          </a:p>
        </p:txBody>
      </p:sp>
    </p:spTree>
    <p:extLst>
      <p:ext uri="{BB962C8B-B14F-4D97-AF65-F5344CB8AC3E}">
        <p14:creationId xmlns:p14="http://schemas.microsoft.com/office/powerpoint/2010/main" val="196113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een&#10;&#10;Description automatically generated">
            <a:extLst>
              <a:ext uri="{FF2B5EF4-FFF2-40B4-BE49-F238E27FC236}">
                <a16:creationId xmlns:a16="http://schemas.microsoft.com/office/drawing/2014/main" id="{E778251C-A7E0-AFD8-1827-5BFD97CD11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265" r="1226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7E0C3E-233E-C77C-5655-96F57964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Visions of a Sustainable Future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EAEE8-AA7C-028E-FF54-E1DEBF3C0A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8690" y="4031658"/>
            <a:ext cx="4120443" cy="2502307"/>
          </a:xfrm>
        </p:spPr>
        <p:txBody>
          <a:bodyPr>
            <a:normAutofit/>
          </a:bodyPr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5396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98" y="3727361"/>
            <a:ext cx="2968830" cy="1025525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Develop an understanding of both logistics and reverse logistics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DE35233-6DEE-4B97-AFFB-06DE78443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5313" y="2314970"/>
            <a:ext cx="4294206" cy="755650"/>
          </a:xfrm>
        </p:spPr>
        <p:txBody>
          <a:bodyPr>
            <a:normAutofit/>
          </a:bodyPr>
          <a:lstStyle/>
          <a:p>
            <a:r>
              <a:rPr lang="en-US" sz="2000" dirty="0"/>
              <a:t>Raise awareness of the issues that can occur in clothing returns logistics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55313" y="3750230"/>
            <a:ext cx="4294206" cy="755650"/>
          </a:xfrm>
        </p:spPr>
        <p:txBody>
          <a:bodyPr>
            <a:noAutofit/>
          </a:bodyPr>
          <a:lstStyle/>
          <a:p>
            <a:r>
              <a:rPr lang="en-US" sz="2000" dirty="0"/>
              <a:t>Suggest ways that manufacturers, retailers and customers could help to solve the issues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 your contributions to have the option to win a prize!</a:t>
            </a:r>
          </a:p>
        </p:txBody>
      </p:sp>
      <p:pic>
        <p:nvPicPr>
          <p:cNvPr id="12" name="Picture Placeholder 11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634413" y="812800"/>
            <a:ext cx="3557587" cy="5232400"/>
          </a:xfr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G Urges States to Create Budget Line for LMCU">
            <a:extLst>
              <a:ext uri="{FF2B5EF4-FFF2-40B4-BE49-F238E27FC236}">
                <a16:creationId xmlns:a16="http://schemas.microsoft.com/office/drawing/2014/main" id="{7F61473C-0BC8-4936-B567-4228AC3F45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0" b="21569"/>
          <a:stretch/>
        </p:blipFill>
        <p:spPr bwMode="auto">
          <a:xfrm>
            <a:off x="0" y="2077569"/>
            <a:ext cx="12192000" cy="41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C32301A-C6BE-430A-AFB5-9091673BE024}"/>
              </a:ext>
            </a:extLst>
          </p:cNvPr>
          <p:cNvSpPr txBox="1">
            <a:spLocks/>
          </p:cNvSpPr>
          <p:nvPr/>
        </p:nvSpPr>
        <p:spPr>
          <a:xfrm>
            <a:off x="221003" y="638736"/>
            <a:ext cx="6173073" cy="1025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Logistics Management</a:t>
            </a:r>
          </a:p>
        </p:txBody>
      </p:sp>
    </p:spTree>
    <p:extLst>
      <p:ext uri="{BB962C8B-B14F-4D97-AF65-F5344CB8AC3E}">
        <p14:creationId xmlns:p14="http://schemas.microsoft.com/office/powerpoint/2010/main" val="328966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749916" y="3553458"/>
            <a:ext cx="885235" cy="88523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Back-office automation, using technology like “electronic data interchange” to match purchase orders and invoices without manual intervention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Guided vehicles in warehouses and “last mile” delivery to customers to meet supply needs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Dark warehouses automate put away, picking and packing using ultrasound or infra-red sensors to avoid other equipment and other robots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BUT! </a:t>
            </a:r>
            <a:r>
              <a:rPr lang="en-US" dirty="0"/>
              <a:t>Returns (“reverse logistics”) are much more challenging…</a:t>
            </a:r>
            <a:endParaRPr lang="en-US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7" y="1721703"/>
            <a:ext cx="4008437" cy="1395208"/>
          </a:xfrm>
        </p:spPr>
        <p:txBody>
          <a:bodyPr/>
          <a:lstStyle/>
          <a:p>
            <a:r>
              <a:rPr lang="en-US" dirty="0"/>
              <a:t>Automation</a:t>
            </a:r>
          </a:p>
        </p:txBody>
      </p:sp>
      <p:pic>
        <p:nvPicPr>
          <p:cNvPr id="40" name="Picture Placeholder 39" title="Dec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icture Placeholder 40" title="Decorativ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Picture Placeholder 41" title="Decorativ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xfrm>
            <a:off x="6749917" y="4842817"/>
            <a:ext cx="885235" cy="885235"/>
          </a:xfrm>
          <a:prstGeom prst="rect">
            <a:avLst/>
          </a:prstGeom>
        </p:spPr>
      </p:pic>
      <p:pic>
        <p:nvPicPr>
          <p:cNvPr id="1026" name="Picture 2" descr="Automated guided vehicle systems in use at Audi - item - Blog">
            <a:extLst>
              <a:ext uri="{FF2B5EF4-FFF2-40B4-BE49-F238E27FC236}">
                <a16:creationId xmlns:a16="http://schemas.microsoft.com/office/drawing/2014/main" id="{76653BF7-8B56-47C3-9CD6-93A6C0C1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8693"/>
            <a:ext cx="6059269" cy="242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2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/>
              <a:t>Reverse logistics involves all of the actions necessary to get a product back from the customer to where the product came from.</a:t>
            </a:r>
          </a:p>
          <a:p>
            <a:r>
              <a:rPr lang="en-GB" sz="2400" dirty="0"/>
              <a:t>Reverse logistics includes returns, which can be a result of damage, inaccuracies and unwanted purchases.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Reverse Logistics</a:t>
            </a:r>
          </a:p>
        </p:txBody>
      </p:sp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9" name="Picture Placeholder 8" title="Decorative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BEEF5510-05F0-457E-9C07-2B0FCBCE5D00}"/>
              </a:ext>
            </a:extLst>
          </p:cNvPr>
          <p:cNvSpPr txBox="1">
            <a:spLocks/>
          </p:cNvSpPr>
          <p:nvPr/>
        </p:nvSpPr>
        <p:spPr>
          <a:xfrm>
            <a:off x="230715" y="386513"/>
            <a:ext cx="7126320" cy="6892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sz="4800" dirty="0"/>
              <a:t>Reverse Logistics</a:t>
            </a:r>
          </a:p>
        </p:txBody>
      </p:sp>
      <p:pic>
        <p:nvPicPr>
          <p:cNvPr id="3" name="Picture 2" descr="5 Reasons Why a 3PL Should Manage Your Reverse Logistics - RTD Logistics">
            <a:extLst>
              <a:ext uri="{FF2B5EF4-FFF2-40B4-BE49-F238E27FC236}">
                <a16:creationId xmlns:a16="http://schemas.microsoft.com/office/drawing/2014/main" id="{D3227B58-8E8F-4F99-94AD-1FA09B2D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86" y="1866830"/>
            <a:ext cx="7050538" cy="39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534B33-E2FF-41B9-8DF4-97810213921B}"/>
              </a:ext>
            </a:extLst>
          </p:cNvPr>
          <p:cNvSpPr/>
          <p:nvPr/>
        </p:nvSpPr>
        <p:spPr>
          <a:xfrm>
            <a:off x="2541494" y="1949824"/>
            <a:ext cx="4034118" cy="689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26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xfrm>
            <a:off x="6749916" y="3553458"/>
            <a:ext cx="885235" cy="88523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“Free returns” are expected, but cause a hit to the bottom line of businesses – and customers may take advantage!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Automation is challenging, because the small quantities being handled do not make an investment worthwhile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Manual, time-consuming processes are often needed to determine whether the returned goods should be repackaged, repaired or recycled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5-10% of in-store purchases are returned, but this rises to 15-40% of online purchases that are returned!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43" y="1667933"/>
            <a:ext cx="4008437" cy="1395208"/>
          </a:xfrm>
        </p:spPr>
        <p:txBody>
          <a:bodyPr>
            <a:normAutofit fontScale="90000"/>
          </a:bodyPr>
          <a:lstStyle/>
          <a:p>
            <a:r>
              <a:rPr lang="en-US" dirty="0"/>
              <a:t>Reverse </a:t>
            </a:r>
            <a:br>
              <a:rPr lang="en-US" dirty="0"/>
            </a:br>
            <a:r>
              <a:rPr lang="en-US" dirty="0"/>
              <a:t>Logistics</a:t>
            </a:r>
            <a:br>
              <a:rPr lang="en-US" dirty="0"/>
            </a:br>
            <a:r>
              <a:rPr lang="en-US" dirty="0"/>
              <a:t>Challenges</a:t>
            </a:r>
          </a:p>
        </p:txBody>
      </p:sp>
      <p:pic>
        <p:nvPicPr>
          <p:cNvPr id="40" name="Picture Placeholder 39" title="Dec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icture Placeholder 40" title="Decorativ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Picture Placeholder 41" title="Decorativ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xfrm>
            <a:off x="6749917" y="4842817"/>
            <a:ext cx="885235" cy="885235"/>
          </a:xfrm>
          <a:prstGeom prst="rect">
            <a:avLst/>
          </a:prstGeom>
        </p:spPr>
      </p:pic>
      <p:pic>
        <p:nvPicPr>
          <p:cNvPr id="4100" name="Picture 4" descr="The Las Vegas Warehouse Where All Returned Online Purchases Go">
            <a:extLst>
              <a:ext uri="{FF2B5EF4-FFF2-40B4-BE49-F238E27FC236}">
                <a16:creationId xmlns:a16="http://schemas.microsoft.com/office/drawing/2014/main" id="{71E4CA32-4EA9-42E3-B347-B0F139AD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4606"/>
            <a:ext cx="6050478" cy="34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8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title="Decorative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" r="5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Online ordering </a:t>
            </a:r>
            <a:br>
              <a:rPr lang="en-US" dirty="0"/>
            </a:br>
            <a:r>
              <a:rPr lang="en-US" dirty="0"/>
              <a:t>and returns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078" y="389406"/>
            <a:ext cx="6121722" cy="3827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Statistics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890649"/>
            <a:ext cx="6121722" cy="219693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£141.33 billion forecast to be spent online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e-commerce (shopping online) accounts for 30% of total retail sales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Amazon has reached 55% year-on-year growth…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…SHEIN reached 490%!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An average returned purchase in the UK passes through </a:t>
            </a:r>
            <a:r>
              <a:rPr lang="en-GB" sz="1800" b="1" dirty="0"/>
              <a:t>seven</a:t>
            </a:r>
            <a:r>
              <a:rPr lang="en-GB" sz="1800" dirty="0"/>
              <a:t> pairs of hands before it is listed for resale</a:t>
            </a:r>
          </a:p>
          <a:p>
            <a:endParaRPr lang="en-GB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sz="1800" dirty="0"/>
              <a:t>Every day, thousands of packages begin their costly journey through warehouses, where products are cleaned, repackaged and prepared for resale. </a:t>
            </a:r>
          </a:p>
          <a:p>
            <a:r>
              <a:rPr lang="en-GB" sz="1800" dirty="0"/>
              <a:t>By the time the product makes it back into stores, the product might be out of season and then need to be sold at a discount. </a:t>
            </a:r>
          </a:p>
        </p:txBody>
      </p:sp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7">
            <a:extLst>
              <a:ext uri="{FF2B5EF4-FFF2-40B4-BE49-F238E27FC236}">
                <a16:creationId xmlns:a16="http://schemas.microsoft.com/office/drawing/2014/main" id="{10D7B446-4830-437D-90F2-78FF39F84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-7300" r="-7610"/>
          <a:stretch/>
        </p:blipFill>
        <p:spPr>
          <a:xfrm>
            <a:off x="2832265" y="1960031"/>
            <a:ext cx="3491796" cy="2456521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pic>
        <p:nvPicPr>
          <p:cNvPr id="25" name="Picture Placeholder 23">
            <a:extLst>
              <a:ext uri="{FF2B5EF4-FFF2-40B4-BE49-F238E27FC236}">
                <a16:creationId xmlns:a16="http://schemas.microsoft.com/office/drawing/2014/main" id="{28471B48-B5D4-4311-8051-3D8458674D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6936" r="10431"/>
          <a:stretch/>
        </p:blipFill>
        <p:spPr>
          <a:xfrm>
            <a:off x="1" y="4398946"/>
            <a:ext cx="3053974" cy="2463874"/>
          </a:xfrm>
        </p:spPr>
      </p:pic>
      <p:pic>
        <p:nvPicPr>
          <p:cNvPr id="31" name="Picture Placeholder 29">
            <a:extLst>
              <a:ext uri="{FF2B5EF4-FFF2-40B4-BE49-F238E27FC236}">
                <a16:creationId xmlns:a16="http://schemas.microsoft.com/office/drawing/2014/main" id="{7453335E-1D5E-4FDC-8418-75FFB424DE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3148" r="13642" b="5668"/>
          <a:stretch/>
        </p:blipFill>
        <p:spPr>
          <a:xfrm>
            <a:off x="9137904" y="1960031"/>
            <a:ext cx="3054096" cy="2463703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408" y="2796876"/>
            <a:ext cx="2517605" cy="484146"/>
          </a:xfrm>
        </p:spPr>
        <p:txBody>
          <a:bodyPr/>
          <a:lstStyle/>
          <a:p>
            <a:r>
              <a:rPr lang="en-GB" sz="2000" dirty="0"/>
              <a:t>Free returns are expected, but people take advantage…</a:t>
            </a:r>
            <a:endParaRPr lang="en-GB" sz="2000" b="1" dirty="0"/>
          </a:p>
          <a:p>
            <a:endParaRPr lang="en-GB" sz="2000" dirty="0"/>
          </a:p>
          <a:p>
            <a:endParaRPr lang="en-US" sz="20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9040" y="2554803"/>
            <a:ext cx="2517605" cy="484146"/>
          </a:xfrm>
        </p:spPr>
        <p:txBody>
          <a:bodyPr/>
          <a:lstStyle/>
          <a:p>
            <a:r>
              <a:rPr lang="en-US" sz="1800" dirty="0"/>
              <a:t>Buying items at full price in the knowledge that items can be returned if they are discounted later is increasing because of the ease of checking and comparing.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6149" y="4833840"/>
            <a:ext cx="2517605" cy="484146"/>
          </a:xfrm>
        </p:spPr>
        <p:txBody>
          <a:bodyPr/>
          <a:lstStyle/>
          <a:p>
            <a:r>
              <a:rPr lang="en-US" sz="1800" dirty="0"/>
              <a:t>1/5 of online fashion purchases include an order with multiple items of a similar size, shape or </a:t>
            </a:r>
            <a:r>
              <a:rPr lang="en-US" sz="1800" dirty="0" err="1"/>
              <a:t>colour</a:t>
            </a:r>
            <a:r>
              <a:rPr lang="en-US" sz="1800" dirty="0"/>
              <a:t>, as customers deliberately over-order, knowing that returns are free or cheap.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12281" y="4451091"/>
            <a:ext cx="2517605" cy="382749"/>
          </a:xfrm>
        </p:spPr>
        <p:txBody>
          <a:bodyPr/>
          <a:lstStyle/>
          <a:p>
            <a:r>
              <a:rPr lang="en-US" sz="1800" dirty="0"/>
              <a:t>Intentional Returns</a:t>
            </a:r>
          </a:p>
        </p:txBody>
      </p:sp>
      <p:pic>
        <p:nvPicPr>
          <p:cNvPr id="29" name="Picture Placeholder 25">
            <a:extLst>
              <a:ext uri="{FF2B5EF4-FFF2-40B4-BE49-F238E27FC236}">
                <a16:creationId xmlns:a16="http://schemas.microsoft.com/office/drawing/2014/main" id="{1507C138-F295-471C-A7C2-F827C437DE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l="3335" r="-4390"/>
          <a:stretch/>
        </p:blipFill>
        <p:spPr>
          <a:xfrm>
            <a:off x="6096000" y="4405715"/>
            <a:ext cx="3180037" cy="246370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04312-A5CE-4DCD-B1EB-E847436AB6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88925" y="4976344"/>
            <a:ext cx="2517605" cy="484146"/>
          </a:xfrm>
        </p:spPr>
        <p:txBody>
          <a:bodyPr/>
          <a:lstStyle/>
          <a:p>
            <a:r>
              <a:rPr lang="en-GB" sz="1800" dirty="0"/>
              <a:t>56% of people who bought clothes online in the last six months sent at least one item back.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5E25F-33A8-4D95-A50D-7638D34470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4409" y="2091783"/>
            <a:ext cx="2517605" cy="382749"/>
          </a:xfrm>
        </p:spPr>
        <p:txBody>
          <a:bodyPr/>
          <a:lstStyle/>
          <a:p>
            <a:r>
              <a:rPr lang="en-GB" sz="1800" dirty="0"/>
              <a:t>Cost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D433330A-E86A-41D3-A3CB-5155C22EF69C}"/>
              </a:ext>
            </a:extLst>
          </p:cNvPr>
          <p:cNvSpPr txBox="1">
            <a:spLocks/>
          </p:cNvSpPr>
          <p:nvPr/>
        </p:nvSpPr>
        <p:spPr>
          <a:xfrm>
            <a:off x="3288924" y="4499655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Serial Returners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39DA0565-94CF-4DCD-8DAA-C5278A48F141}"/>
              </a:ext>
            </a:extLst>
          </p:cNvPr>
          <p:cNvSpPr txBox="1">
            <a:spLocks/>
          </p:cNvSpPr>
          <p:nvPr/>
        </p:nvSpPr>
        <p:spPr>
          <a:xfrm>
            <a:off x="6359041" y="2124845"/>
            <a:ext cx="2517605" cy="38274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Hedge Spending</a:t>
            </a:r>
          </a:p>
        </p:txBody>
      </p:sp>
    </p:spTree>
    <p:extLst>
      <p:ext uri="{BB962C8B-B14F-4D97-AF65-F5344CB8AC3E}">
        <p14:creationId xmlns:p14="http://schemas.microsoft.com/office/powerpoint/2010/main" val="365437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1252</TotalTime>
  <Words>696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Office Theme</vt:lpstr>
      <vt:lpstr>DELIVERING PROMISES</vt:lpstr>
      <vt:lpstr>Objectives</vt:lpstr>
      <vt:lpstr>PowerPoint Presentation</vt:lpstr>
      <vt:lpstr>Automation</vt:lpstr>
      <vt:lpstr>Reverse Logistics</vt:lpstr>
      <vt:lpstr>PowerPoint Presentation</vt:lpstr>
      <vt:lpstr>Reverse  Logistics Challenges</vt:lpstr>
      <vt:lpstr>Online ordering  and returns</vt:lpstr>
      <vt:lpstr>Challenges</vt:lpstr>
      <vt:lpstr>Customer Experience</vt:lpstr>
      <vt:lpstr>Your Task</vt:lpstr>
      <vt:lpstr>Points to consider</vt:lpstr>
      <vt:lpstr>Visions of a Sustainable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PROMISES</dc:title>
  <dc:creator>Bethany Windsor</dc:creator>
  <cp:lastModifiedBy>Bethany Windsor</cp:lastModifiedBy>
  <cp:revision>25</cp:revision>
  <dcterms:created xsi:type="dcterms:W3CDTF">2021-06-06T17:02:20Z</dcterms:created>
  <dcterms:modified xsi:type="dcterms:W3CDTF">2024-03-28T14:36:19Z</dcterms:modified>
</cp:coreProperties>
</file>